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strument Sans Medium" panose="020B0604020202020204" charset="0"/>
      <p:regular r:id="rId11"/>
    </p:embeddedFont>
    <p:embeddedFont>
      <p:font typeface="Instrument Sans Semi Bold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C"/>
    <a:srgbClr val="2A2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957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Метавселенная: Новая Эра Цифрового Пространства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Метавселенная - это следующее поколение Интернета, виртуальное пространство, где люди могут взаимодействовать, работать и развлекаться. В этом пространстве цифровые миры и реальный мир тесно переплетаются.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08328" y="5798106"/>
            <a:ext cx="13370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bh</a:t>
            </a: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115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Определение и Основные Концепции Метавселенной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5691"/>
            <a:ext cx="3449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Виртуальная Реальность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683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Создает полностью погруженное и интерактивное цифровое окружение, где пользователи могут взаимодействовать с виртуальными объектами и персонажами.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25691"/>
            <a:ext cx="35412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Дополненная Реальность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0683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Накладывает цифровую информацию на реальный мир, обогащая его виртуальными элементами, например, играми или информационными слоями.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25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Интернет Вещей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0683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Связывает устройства и объекты в единую сеть, позволяя им обмениваться данными и управлять друг другом.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C4BC243-D4BF-16CD-BA51-5B26B89D4584}"/>
              </a:ext>
            </a:extLst>
          </p:cNvPr>
          <p:cNvSpPr/>
          <p:nvPr/>
        </p:nvSpPr>
        <p:spPr>
          <a:xfrm>
            <a:off x="12707302" y="7623313"/>
            <a:ext cx="1833646" cy="516835"/>
          </a:xfrm>
          <a:prstGeom prst="rect">
            <a:avLst/>
          </a:prstGeom>
          <a:solidFill>
            <a:srgbClr val="2A2A2D"/>
          </a:solidFill>
          <a:ln>
            <a:solidFill>
              <a:srgbClr val="2929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615315"/>
            <a:ext cx="7578090" cy="1398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Технологии, Лежащие в Основе Метавселенной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2955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645" y="2684502"/>
            <a:ext cx="129897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9951" y="2600682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Блокчейн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09951" y="3084433"/>
            <a:ext cx="2950250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Обеспечивает безопасность и прозрачность транзакций в метавселенной, создавая единый реестр данных.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919" y="2600682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034" y="2684502"/>
            <a:ext cx="186928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10914" y="2600682"/>
            <a:ext cx="295025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Искусственный Интеллект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0914" y="3434001"/>
            <a:ext cx="2950250" cy="250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Создает реалистичные персонажи, объекты и сценарии, а также персонализирует взаимодействие пользователей с метавселенной.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2955" y="6414611"/>
            <a:ext cx="503277" cy="503277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379" y="6498431"/>
            <a:ext cx="194310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9951" y="6414611"/>
            <a:ext cx="3403163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Виртуальная Реальность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09951" y="6898362"/>
            <a:ext cx="685109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Погружает пользователей в 3D-пространство, позволяя им взаимодействовать с виртуальной средой.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754618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Преимущества и Возможности для Бизнеса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1255" y="2403991"/>
            <a:ext cx="3720822" cy="3276362"/>
          </a:xfrm>
          <a:prstGeom prst="roundRect">
            <a:avLst>
              <a:gd name="adj" fmla="val 272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1640" y="2624376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Новые Рынки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1640" y="3084433"/>
            <a:ext cx="3280053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Открывает новые возможности для бизнеса, создавая виртуальные магазины, услуги и развлечения.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842" y="2403991"/>
            <a:ext cx="3720822" cy="3276362"/>
          </a:xfrm>
          <a:prstGeom prst="roundRect">
            <a:avLst>
              <a:gd name="adj" fmla="val 272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5227" y="2624376"/>
            <a:ext cx="328005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Улучшенное Взаимодействие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5227" y="3416856"/>
            <a:ext cx="3280053" cy="2043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Повышает уровень взаимодействия между клиентами и брендами, предоставляя новые способы коммуникации и сотрудничества.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1255" y="5893118"/>
            <a:ext cx="7654290" cy="1581864"/>
          </a:xfrm>
          <a:prstGeom prst="roundRect">
            <a:avLst>
              <a:gd name="adj" fmla="val 565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1640" y="6113502"/>
            <a:ext cx="440686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Эффективность и Сотрудничество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1640" y="6573560"/>
            <a:ext cx="721352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Сокращает затраты и повышает эффективность за счет виртуальных рабочих пространств и удаленного сотрудничества.</a:t>
            </a:r>
            <a:endParaRPr lang="en-US" sz="16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9E09B92-5C4D-A8B5-01E4-656166905DFC}"/>
              </a:ext>
            </a:extLst>
          </p:cNvPr>
          <p:cNvSpPr/>
          <p:nvPr/>
        </p:nvSpPr>
        <p:spPr>
          <a:xfrm>
            <a:off x="12707302" y="7623313"/>
            <a:ext cx="1833646" cy="516835"/>
          </a:xfrm>
          <a:prstGeom prst="rect">
            <a:avLst/>
          </a:prstGeom>
          <a:solidFill>
            <a:srgbClr val="2A2A2D"/>
          </a:solidFill>
          <a:ln>
            <a:solidFill>
              <a:srgbClr val="2929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322" y="597813"/>
            <a:ext cx="7732157" cy="1260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Применение Метавселенной в Различных Отраслях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22" y="2161223"/>
            <a:ext cx="504230" cy="5042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2322" y="2867144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Здравоохранение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92322" y="3303270"/>
            <a:ext cx="3714750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Виртуальная реальность для обучения врачей, телемедицина и удаленное наблюдение за пациентами.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609" y="2161223"/>
            <a:ext cx="504230" cy="5042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9609" y="2867144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Образование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09609" y="3303270"/>
            <a:ext cx="3714869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Интерактивные учебные программы, виртуальные экскурсии и онлайн-сотрудничество для студентов.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322" y="5198983"/>
            <a:ext cx="504230" cy="5042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2322" y="590490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Розничная Торговля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92322" y="6341031"/>
            <a:ext cx="3714750" cy="1290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Виртуальные торговые центры, возможность примерки одежды и интерактивные демонстрации продуктов.</a:t>
            </a:r>
            <a:endParaRPr lang="en-US" sz="15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EB0DD65-661B-658F-56EA-D29EDFFBC367}"/>
              </a:ext>
            </a:extLst>
          </p:cNvPr>
          <p:cNvSpPr/>
          <p:nvPr/>
        </p:nvSpPr>
        <p:spPr>
          <a:xfrm>
            <a:off x="12707302" y="7623313"/>
            <a:ext cx="1833646" cy="516835"/>
          </a:xfrm>
          <a:prstGeom prst="rect">
            <a:avLst/>
          </a:prstGeom>
          <a:solidFill>
            <a:srgbClr val="2A2A2D"/>
          </a:solidFill>
          <a:ln>
            <a:solidFill>
              <a:srgbClr val="2929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569" y="3242310"/>
            <a:ext cx="10276403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Вызовы и Ограничения Метавселенной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569" y="4538067"/>
            <a:ext cx="13149262" cy="22860"/>
          </a:xfrm>
          <a:prstGeom prst="roundRect">
            <a:avLst>
              <a:gd name="adj" fmla="val 388753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2850118" y="4538067"/>
            <a:ext cx="22860" cy="740569"/>
          </a:xfrm>
          <a:prstGeom prst="roundRect">
            <a:avLst>
              <a:gd name="adj" fmla="val 388753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2623542" y="4300061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00112" y="4379357"/>
            <a:ext cx="122873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952143" y="5490210"/>
            <a:ext cx="3818811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Технологические Ограничения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2143" y="6278166"/>
            <a:ext cx="3818811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Недостаток мощных компьютеров и высокоскоростных интернет-соединений для полноценного погружения.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03651" y="4538067"/>
            <a:ext cx="22860" cy="740569"/>
          </a:xfrm>
          <a:prstGeom prst="roundRect">
            <a:avLst>
              <a:gd name="adj" fmla="val 388753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7077075" y="4300061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6618" y="4379357"/>
            <a:ext cx="1768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5827038" y="5490210"/>
            <a:ext cx="297608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Вопросы Безопасности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05676" y="5947648"/>
            <a:ext cx="3818930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Риск киберпреступности, кражи данных и несанкционированного доступа.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757303" y="4538067"/>
            <a:ext cx="22860" cy="740569"/>
          </a:xfrm>
          <a:prstGeom prst="roundRect">
            <a:avLst>
              <a:gd name="adj" fmla="val 388753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30727" y="4300061"/>
            <a:ext cx="476012" cy="47601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76817" y="4379357"/>
            <a:ext cx="183833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0213777" y="5490210"/>
            <a:ext cx="310991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Проблемы Приватности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859328" y="5947648"/>
            <a:ext cx="3818930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Сбор данных о пользователе, слежение и потенциальное нарушение конфиденциальности.</a:t>
            </a:r>
            <a:endParaRPr lang="en-US" sz="165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EE541D0-E7C8-2967-8965-1356D723B665}"/>
              </a:ext>
            </a:extLst>
          </p:cNvPr>
          <p:cNvSpPr/>
          <p:nvPr/>
        </p:nvSpPr>
        <p:spPr>
          <a:xfrm>
            <a:off x="12707302" y="7623313"/>
            <a:ext cx="1833646" cy="516835"/>
          </a:xfrm>
          <a:prstGeom prst="rect">
            <a:avLst/>
          </a:prstGeom>
          <a:solidFill>
            <a:srgbClr val="2A2A2D"/>
          </a:solidFill>
          <a:ln>
            <a:solidFill>
              <a:srgbClr val="2929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663416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Этические Аспекты и Регулирование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251948"/>
            <a:ext cx="1024890" cy="1639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780" y="2456855"/>
            <a:ext cx="295632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Цифровое Гражданство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9780" y="2900124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Права и обязанности пользователей в метавселенной, создание правовой системы для виртуального пространства.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3891915"/>
            <a:ext cx="1024890" cy="1837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780" y="4096822"/>
            <a:ext cx="311884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Ответственность и Этика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9780" y="4540091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Разработка этических норм для разработчиков и пользователей, предотвращение дискриминации и неравенства.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729049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780" y="5933956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Регулирование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9780" y="6377226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Создание законодательной базы для регулирования метавселенной, защита пользователей и развитие ответственной технологии.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635" y="574596"/>
            <a:ext cx="12549902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Прогнозы и Перспективы Развития Метавселенной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23" y="1601867"/>
            <a:ext cx="1636752" cy="1475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9781" y="2330410"/>
            <a:ext cx="97036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7057" y="2183130"/>
            <a:ext cx="385631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Интеграция с Реальным Миром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4876681" y="3093125"/>
            <a:ext cx="9002078" cy="11430"/>
          </a:xfrm>
          <a:prstGeom prst="roundRect">
            <a:avLst>
              <a:gd name="adj" fmla="val 736630"/>
            </a:avLst>
          </a:prstGeom>
          <a:solidFill>
            <a:srgbClr val="56565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87" y="3127653"/>
            <a:ext cx="3273623" cy="14757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38468" y="3664982"/>
            <a:ext cx="139541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845493" y="3488412"/>
            <a:ext cx="2519243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Новые Возможности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5493" y="3921919"/>
            <a:ext cx="651974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Создание новых профессий, моделей образования и развлечений.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5695117" y="4618911"/>
            <a:ext cx="8183642" cy="11430"/>
          </a:xfrm>
          <a:prstGeom prst="roundRect">
            <a:avLst>
              <a:gd name="adj" fmla="val 736630"/>
            </a:avLst>
          </a:prstGeom>
          <a:solidFill>
            <a:srgbClr val="56565B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051" y="4653439"/>
            <a:ext cx="4910495" cy="14757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35611" y="5190768"/>
            <a:ext cx="145137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6663928" y="4853821"/>
            <a:ext cx="300799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Глобальное Сообщество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3928" y="5287328"/>
            <a:ext cx="7064454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Сближение людей, преодоление географических границ и культурных барьеров.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513552" y="6144697"/>
            <a:ext cx="7365206" cy="11430"/>
          </a:xfrm>
          <a:prstGeom prst="roundRect">
            <a:avLst>
              <a:gd name="adj" fmla="val 736630"/>
            </a:avLst>
          </a:prstGeom>
          <a:solidFill>
            <a:srgbClr val="56565B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16" y="6179225"/>
            <a:ext cx="6547366" cy="14757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31206" y="6716554"/>
            <a:ext cx="154067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7482364" y="6379607"/>
            <a:ext cx="2623661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Эволюция Интернета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2364" y="6813113"/>
            <a:ext cx="6246019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Новое поколение Интернета, основанное на виртуальной и дополненной реальности.</a:t>
            </a:r>
            <a:endParaRPr lang="en-US" sz="155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F21A767-E9B9-36C9-B2CB-A8E1E98475EC}"/>
              </a:ext>
            </a:extLst>
          </p:cNvPr>
          <p:cNvSpPr/>
          <p:nvPr/>
        </p:nvSpPr>
        <p:spPr>
          <a:xfrm>
            <a:off x="12707302" y="7623313"/>
            <a:ext cx="1833646" cy="516835"/>
          </a:xfrm>
          <a:prstGeom prst="rect">
            <a:avLst/>
          </a:prstGeom>
          <a:solidFill>
            <a:srgbClr val="2A2A2D"/>
          </a:solidFill>
          <a:ln>
            <a:solidFill>
              <a:srgbClr val="2929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Office PowerPoint</Application>
  <PresentationFormat>Произвольный</PresentationFormat>
  <Paragraphs>71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Instrument Sans Semi Bold</vt:lpstr>
      <vt:lpstr>Instrument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62019</cp:lastModifiedBy>
  <cp:revision>2</cp:revision>
  <dcterms:created xsi:type="dcterms:W3CDTF">2024-12-24T10:37:58Z</dcterms:created>
  <dcterms:modified xsi:type="dcterms:W3CDTF">2024-12-24T10:38:51Z</dcterms:modified>
</cp:coreProperties>
</file>